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5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06B4A3-4212-4E39-93DE-E053E8F69C28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06B4A3-4212-4E39-93DE-E053E8F69C28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106B4A3-4212-4E39-93DE-E053E8F69C28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tsacco@monroeps.org" TargetMode="External"/><Relationship Id="rId2" Type="http://schemas.openxmlformats.org/officeDocument/2006/relationships/hyperlink" Target="mailto:mmccabe@monroeps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00200"/>
            <a:ext cx="8062912" cy="2805112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 smtClean="0"/>
              <a:t>Michaela McCabe, </a:t>
            </a:r>
            <a:br>
              <a:rPr lang="en-US" sz="5400" dirty="0" smtClean="0"/>
            </a:br>
            <a:r>
              <a:rPr lang="en-US" sz="5400" dirty="0" smtClean="0"/>
              <a:t>			</a:t>
            </a:r>
            <a:r>
              <a:rPr lang="en-US" sz="3600" dirty="0" smtClean="0"/>
              <a:t>School Psychologist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5400" dirty="0" smtClean="0"/>
              <a:t>Traci Sacco, </a:t>
            </a:r>
            <a:br>
              <a:rPr lang="en-US" sz="5400" dirty="0" smtClean="0"/>
            </a:br>
            <a:r>
              <a:rPr lang="en-US" sz="5400" dirty="0" smtClean="0"/>
              <a:t>			</a:t>
            </a:r>
            <a:r>
              <a:rPr lang="en-US" sz="3600" dirty="0" smtClean="0"/>
              <a:t>School Counselor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Short-Term Small Group Counseling</a:t>
            </a:r>
          </a:p>
          <a:p>
            <a:pPr lvl="1"/>
            <a:r>
              <a:rPr lang="en-US" sz="1800" dirty="0" smtClean="0"/>
              <a:t>i.e. Decision-making, friendships, anger-management, divorce, self-esteem, conflict management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dirty="0" smtClean="0"/>
              <a:t>Short-Term Individual Counseling</a:t>
            </a:r>
          </a:p>
          <a:p>
            <a:pPr lvl="1"/>
            <a:r>
              <a:rPr lang="en-US" sz="1800" dirty="0" smtClean="0"/>
              <a:t>i.e. improve social skills, problem-solving, feelings,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dirty="0" smtClean="0"/>
              <a:t>Consult with Parents/Guardians</a:t>
            </a:r>
            <a:br>
              <a:rPr lang="en-US" dirty="0" smtClean="0"/>
            </a:br>
            <a:endParaRPr lang="en-US" sz="1800" dirty="0" smtClean="0"/>
          </a:p>
          <a:p>
            <a:r>
              <a:rPr lang="en-US" dirty="0" smtClean="0"/>
              <a:t>Collaboration Within and Outside the School Community</a:t>
            </a:r>
            <a:br>
              <a:rPr lang="en-US" dirty="0" smtClean="0"/>
            </a:br>
            <a:endParaRPr lang="en-US" sz="1800" dirty="0" smtClean="0"/>
          </a:p>
          <a:p>
            <a:r>
              <a:rPr lang="en-US" dirty="0" smtClean="0"/>
              <a:t>Developmental Guidance Curriculum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219200"/>
          </a:xfrm>
        </p:spPr>
        <p:txBody>
          <a:bodyPr/>
          <a:lstStyle/>
          <a:p>
            <a:pPr algn="ctr"/>
            <a:r>
              <a:rPr lang="en-US" u="sng" dirty="0" smtClean="0"/>
              <a:t>School Counseling Services</a:t>
            </a:r>
            <a:endParaRPr lang="en-US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The goal of the Developmental Guidance Curriculum is for the School Counselor to have contact with and to reach </a:t>
            </a:r>
            <a:r>
              <a:rPr lang="en-US" i="1" u="sng" dirty="0" smtClean="0"/>
              <a:t>all</a:t>
            </a:r>
            <a:r>
              <a:rPr lang="en-US" dirty="0" smtClean="0"/>
              <a:t> students through the classroom setting as a proactive means to provide education in the area of life skills.  Students receive instruction and have the opportunity to discuss a variety of topics throughout the school year.  Topics across the grades include: self-esteem, friendship, feelings, communication, decision-making, accepting differences, dealing with mean-spirited behavior, time-management and the transition to middle school (5th graders).  This curriculum is designed to build upon itself each year and follow students through their K-5  elementary years.  Depending on the grade, lessons last 30-60 minutes in length.  Students are exposed to 7 or 8 lessons during the school year.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325562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Developmental Guidance Curriculum</a:t>
            </a:r>
            <a:endParaRPr lang="en-US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038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u="sng" dirty="0" smtClean="0"/>
              <a:t>Kindergarten</a:t>
            </a:r>
            <a:br>
              <a:rPr lang="en-US" b="1" u="sng" dirty="0" smtClean="0"/>
            </a:br>
            <a:endParaRPr lang="en-US" dirty="0" smtClean="0"/>
          </a:p>
          <a:p>
            <a:r>
              <a:rPr lang="en-US" dirty="0" smtClean="0"/>
              <a:t>Learning about our new classmates and how to show respect</a:t>
            </a:r>
          </a:p>
          <a:p>
            <a:r>
              <a:rPr lang="en-US" dirty="0" smtClean="0"/>
              <a:t>Self-esteem, confidence building and believing in oneself</a:t>
            </a:r>
          </a:p>
          <a:p>
            <a:r>
              <a:rPr lang="en-US" dirty="0" smtClean="0"/>
              <a:t>Development of strategies for when we are worried, scared or upset</a:t>
            </a:r>
          </a:p>
          <a:p>
            <a:r>
              <a:rPr lang="en-US" dirty="0" smtClean="0"/>
              <a:t>Anger management, calming down when we are angry</a:t>
            </a:r>
          </a:p>
          <a:p>
            <a:r>
              <a:rPr lang="en-US" dirty="0" smtClean="0"/>
              <a:t>Identifying friendship behaviors</a:t>
            </a:r>
          </a:p>
          <a:p>
            <a:r>
              <a:rPr lang="en-US" dirty="0" smtClean="0"/>
              <a:t>Learning to stand up for ourselves with classmates</a:t>
            </a:r>
          </a:p>
          <a:p>
            <a:r>
              <a:rPr lang="en-US" dirty="0" smtClean="0"/>
              <a:t>Respecting differences</a:t>
            </a:r>
          </a:p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143000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Topics Kindergarten and Grade 1</a:t>
            </a:r>
            <a:endParaRPr lang="en-US" u="sng" dirty="0"/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4724400" y="1752600"/>
            <a:ext cx="3886200" cy="2286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54864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sz="half" idx="1"/>
          </p:nvPr>
        </p:nvSpPr>
        <p:spPr>
          <a:xfrm>
            <a:off x="4724400" y="1219200"/>
            <a:ext cx="4038600" cy="4876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u="sng" dirty="0" smtClean="0"/>
              <a:t>Grade 1</a:t>
            </a:r>
            <a:br>
              <a:rPr lang="en-US" b="1" u="sng" dirty="0" smtClean="0"/>
            </a:br>
            <a:endParaRPr lang="en-US" dirty="0" smtClean="0"/>
          </a:p>
          <a:p>
            <a:r>
              <a:rPr lang="en-US" dirty="0" smtClean="0"/>
              <a:t>Getting to know our new class </a:t>
            </a:r>
          </a:p>
          <a:p>
            <a:r>
              <a:rPr lang="en-US" dirty="0" smtClean="0"/>
              <a:t>Understanding respect and recognizing the difference between respectful and disrespectful</a:t>
            </a:r>
          </a:p>
          <a:p>
            <a:r>
              <a:rPr lang="en-US" dirty="0" smtClean="0"/>
              <a:t>Feelings, positive and negative and respecting others’ feelings</a:t>
            </a:r>
          </a:p>
          <a:p>
            <a:r>
              <a:rPr lang="en-US" dirty="0" smtClean="0"/>
              <a:t>Anger, the importance of calming angry feelings and calm down strategies</a:t>
            </a:r>
          </a:p>
          <a:p>
            <a:r>
              <a:rPr lang="en-US" dirty="0" smtClean="0"/>
              <a:t>Friendship qualities – one’s own good qualities and what we are looking for in others</a:t>
            </a:r>
          </a:p>
          <a:p>
            <a:r>
              <a:rPr lang="en-US" dirty="0" smtClean="0"/>
              <a:t>Tell vs. Tattle, the difference between tattletale and reporter</a:t>
            </a:r>
          </a:p>
          <a:p>
            <a:r>
              <a:rPr lang="en-US" dirty="0" smtClean="0"/>
              <a:t>Asserting yourself against mean-spirited behavior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038600" cy="46908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600" b="1" u="sng" dirty="0" smtClean="0"/>
              <a:t>Grade 2</a:t>
            </a:r>
            <a:br>
              <a:rPr lang="en-US" sz="2600" b="1" u="sng" dirty="0" smtClean="0"/>
            </a:br>
            <a:endParaRPr lang="en-US" sz="2600" dirty="0" smtClean="0"/>
          </a:p>
          <a:p>
            <a:r>
              <a:rPr lang="en-US" sz="2600" dirty="0" smtClean="0"/>
              <a:t>Self-esteem and feeling good about yourself</a:t>
            </a:r>
          </a:p>
          <a:p>
            <a:r>
              <a:rPr lang="en-US" sz="2600" dirty="0" smtClean="0"/>
              <a:t>Feelings and how people's body language, tone of voice and facial expressions play a role in</a:t>
            </a:r>
          </a:p>
          <a:p>
            <a:r>
              <a:rPr lang="en-US" sz="2600" dirty="0" smtClean="0"/>
              <a:t> Understanding and expressing feelings</a:t>
            </a:r>
          </a:p>
          <a:p>
            <a:r>
              <a:rPr lang="en-US" sz="2600" dirty="0" smtClean="0"/>
              <a:t>Dealing with anger and other negative feelings, calming down negative feelings</a:t>
            </a:r>
          </a:p>
          <a:p>
            <a:r>
              <a:rPr lang="en-US" sz="2600" dirty="0" smtClean="0"/>
              <a:t>Friendship traits</a:t>
            </a:r>
          </a:p>
          <a:p>
            <a:r>
              <a:rPr lang="en-US" sz="2600" dirty="0" smtClean="0"/>
              <a:t>Standing up for one's self - use of "I statements"</a:t>
            </a:r>
          </a:p>
          <a:p>
            <a:r>
              <a:rPr lang="en-US" sz="2600" dirty="0" smtClean="0"/>
              <a:t>Giving and accepting compliments</a:t>
            </a:r>
          </a:p>
          <a:p>
            <a:pPr>
              <a:buNone/>
            </a:pPr>
            <a:r>
              <a:rPr lang="en-US" sz="2600" dirty="0" smtClean="0"/>
              <a:t> </a:t>
            </a:r>
          </a:p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/>
            <a:r>
              <a:rPr lang="en-US" u="sng" dirty="0" smtClean="0"/>
              <a:t>Topics Grade 2 and 3</a:t>
            </a:r>
            <a:endParaRPr lang="en-US" u="sng" dirty="0"/>
          </a:p>
        </p:txBody>
      </p:sp>
      <p:sp>
        <p:nvSpPr>
          <p:cNvPr id="5" name="Text Placeholder 2"/>
          <p:cNvSpPr>
            <a:spLocks noGrp="1"/>
          </p:cNvSpPr>
          <p:nvPr>
            <p:ph sz="half" idx="1"/>
          </p:nvPr>
        </p:nvSpPr>
        <p:spPr>
          <a:xfrm>
            <a:off x="4876800" y="1295400"/>
            <a:ext cx="4038600" cy="3886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900" b="1" u="sng" dirty="0" smtClean="0"/>
              <a:t>Grade 3</a:t>
            </a:r>
            <a:r>
              <a:rPr lang="en-US" sz="2600" b="1" u="sng" dirty="0" smtClean="0"/>
              <a:t/>
            </a:r>
            <a:br>
              <a:rPr lang="en-US" sz="2600" b="1" u="sng" dirty="0" smtClean="0"/>
            </a:br>
            <a:endParaRPr lang="en-US" sz="2600" dirty="0" smtClean="0"/>
          </a:p>
          <a:p>
            <a:r>
              <a:rPr lang="en-US" sz="2100" dirty="0" smtClean="0"/>
              <a:t>Feeling good about self</a:t>
            </a:r>
          </a:p>
          <a:p>
            <a:r>
              <a:rPr lang="en-US" sz="2100" dirty="0" smtClean="0"/>
              <a:t>Getting along with others</a:t>
            </a:r>
          </a:p>
          <a:p>
            <a:r>
              <a:rPr lang="en-US" sz="2100" dirty="0" smtClean="0"/>
              <a:t>Finding positive traits in others</a:t>
            </a:r>
          </a:p>
          <a:p>
            <a:r>
              <a:rPr lang="en-US" sz="2100" dirty="0" smtClean="0"/>
              <a:t>Making and keeping friends</a:t>
            </a:r>
          </a:p>
          <a:p>
            <a:r>
              <a:rPr lang="en-US" sz="2100" dirty="0" smtClean="0"/>
              <a:t>Friendship trouble starters</a:t>
            </a:r>
          </a:p>
          <a:p>
            <a:r>
              <a:rPr lang="en-US" sz="2100" dirty="0" smtClean="0"/>
              <a:t>Handling conflict in relationships</a:t>
            </a:r>
          </a:p>
          <a:p>
            <a:r>
              <a:rPr lang="en-US" sz="2100" dirty="0" smtClean="0"/>
              <a:t>Stress and calm down strategies</a:t>
            </a:r>
          </a:p>
          <a:p>
            <a:pPr>
              <a:buNone/>
            </a:pPr>
            <a:r>
              <a:rPr lang="en-US" sz="2100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038600" cy="45719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smtClean="0"/>
              <a:t>Grade 4</a:t>
            </a:r>
            <a:r>
              <a:rPr lang="en-US" dirty="0" smtClean="0"/>
              <a:t> 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Feeling good about self and respecting differences in others</a:t>
            </a:r>
          </a:p>
          <a:p>
            <a:r>
              <a:rPr lang="en-US" dirty="0" smtClean="0"/>
              <a:t>Strategies for coping with stress and calm down strategies</a:t>
            </a:r>
          </a:p>
          <a:p>
            <a:r>
              <a:rPr lang="en-US" dirty="0" smtClean="0"/>
              <a:t>Goal-setting</a:t>
            </a:r>
          </a:p>
          <a:p>
            <a:r>
              <a:rPr lang="en-US" dirty="0" smtClean="0"/>
              <a:t>Decision-making</a:t>
            </a:r>
          </a:p>
          <a:p>
            <a:r>
              <a:rPr lang="en-US" dirty="0" smtClean="0"/>
              <a:t>Time-management practice</a:t>
            </a:r>
          </a:p>
          <a:p>
            <a:r>
              <a:rPr lang="en-US" dirty="0" smtClean="0"/>
              <a:t>Fact vs. Perception</a:t>
            </a:r>
          </a:p>
          <a:p>
            <a:r>
              <a:rPr lang="en-US" dirty="0" smtClean="0"/>
              <a:t>Review of concepts learned throughout the year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u="sng" dirty="0" smtClean="0"/>
              <a:t>Topics Grades 4 and 5</a:t>
            </a:r>
            <a:endParaRPr lang="en-US" u="sng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724400" y="1371600"/>
            <a:ext cx="4038600" cy="4571999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Grade 5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Respect for differences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Puberty and growing up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800" dirty="0" smtClean="0"/>
              <a:t>Bully behavior 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000" dirty="0" smtClean="0"/>
              <a:t> different forms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bullying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roles in bullying behavior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cyberbullying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000" baseline="0" dirty="0" smtClean="0"/>
              <a:t>Standing</a:t>
            </a:r>
            <a:r>
              <a:rPr lang="en-US" sz="2000" dirty="0" smtClean="0"/>
              <a:t> up to bullying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Drug and Alcohol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Education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 drugs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negative effects of these drugs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how to say no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Transition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middle school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8153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Transition students from Birth to Three to Special Education </a:t>
            </a:r>
          </a:p>
          <a:p>
            <a:r>
              <a:rPr lang="en-US" dirty="0" smtClean="0"/>
              <a:t>Conduct screenings for children ages 3 through 5</a:t>
            </a:r>
          </a:p>
          <a:p>
            <a:r>
              <a:rPr lang="en-US" dirty="0" smtClean="0"/>
              <a:t>Consult with parents and local preschools about developmental concerns</a:t>
            </a:r>
          </a:p>
          <a:p>
            <a:r>
              <a:rPr lang="en-US" dirty="0" smtClean="0"/>
              <a:t>Evaluate students with suspected or identified disabilities</a:t>
            </a:r>
          </a:p>
          <a:p>
            <a:r>
              <a:rPr lang="en-US" dirty="0" smtClean="0"/>
              <a:t>Service coordination and Planning and Placement Team (PPT) meetings for preschool students</a:t>
            </a:r>
          </a:p>
          <a:p>
            <a:r>
              <a:rPr lang="en-US" dirty="0" smtClean="0"/>
              <a:t>Social skills groups in the integrated preschool setting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School Psychological Services-Preschool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8001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Consult with parents and teachers about behavior and academic concerns</a:t>
            </a:r>
          </a:p>
          <a:p>
            <a:r>
              <a:rPr lang="en-US" dirty="0" smtClean="0"/>
              <a:t>Conduct social skills groups for regular and special education students</a:t>
            </a:r>
          </a:p>
          <a:p>
            <a:r>
              <a:rPr lang="en-US" dirty="0" smtClean="0"/>
              <a:t>Evaluate students with suspected or identified disabilities</a:t>
            </a:r>
          </a:p>
          <a:p>
            <a:r>
              <a:rPr lang="en-US" dirty="0" smtClean="0"/>
              <a:t>Chair Planning and Placement Team meetings (PPT) to support diverse learning needs</a:t>
            </a:r>
          </a:p>
          <a:p>
            <a:r>
              <a:rPr lang="en-US" dirty="0" smtClean="0"/>
              <a:t>Counsel individual students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School Psychological Services </a:t>
            </a:r>
            <a:br>
              <a:rPr lang="en-US" dirty="0" smtClean="0"/>
            </a:br>
            <a:r>
              <a:rPr lang="en-US" dirty="0" smtClean="0"/>
              <a:t>K-5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600200"/>
            <a:ext cx="6934200" cy="4525963"/>
          </a:xfrm>
        </p:spPr>
        <p:txBody>
          <a:bodyPr/>
          <a:lstStyle/>
          <a:p>
            <a:r>
              <a:rPr lang="en-US" dirty="0" smtClean="0"/>
              <a:t>Michaela McCabe, School Psychologist</a:t>
            </a:r>
          </a:p>
          <a:p>
            <a:pPr lvl="1"/>
            <a:r>
              <a:rPr lang="en-US" dirty="0" smtClean="0">
                <a:hlinkClick r:id="rId2"/>
              </a:rPr>
              <a:t>mmccabe@monroeps.org</a:t>
            </a:r>
            <a:endParaRPr lang="en-US" dirty="0" smtClean="0"/>
          </a:p>
          <a:p>
            <a:pPr lvl="1"/>
            <a:r>
              <a:rPr lang="en-US" dirty="0" smtClean="0"/>
              <a:t>203.452.2870 ext. 2142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Traci Sacco, School Counselor</a:t>
            </a:r>
          </a:p>
          <a:p>
            <a:pPr lvl="1"/>
            <a:r>
              <a:rPr lang="en-US" dirty="0" smtClean="0">
                <a:hlinkClick r:id="rId3"/>
              </a:rPr>
              <a:t>tsacco@monroeps.org</a:t>
            </a:r>
            <a:endParaRPr lang="en-US" dirty="0" smtClean="0"/>
          </a:p>
          <a:p>
            <a:pPr lvl="1"/>
            <a:r>
              <a:rPr lang="en-US" dirty="0" smtClean="0"/>
              <a:t>203.452.2870 ext. 2141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US" u="sng" dirty="0" smtClean="0"/>
              <a:t>Contact Information</a:t>
            </a:r>
            <a:endParaRPr lang="en-US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775</TotalTime>
  <Words>180</Words>
  <Application>Microsoft Office PowerPoint</Application>
  <PresentationFormat>On-screen Show (4:3)</PresentationFormat>
  <Paragraphs>99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Michaela McCabe,     School Psychologist  Traci Sacco,     School Counselor</vt:lpstr>
      <vt:lpstr>School Counseling Services</vt:lpstr>
      <vt:lpstr>Developmental Guidance Curriculum</vt:lpstr>
      <vt:lpstr>Topics Kindergarten and Grade 1</vt:lpstr>
      <vt:lpstr>Topics Grade 2 and 3</vt:lpstr>
      <vt:lpstr>Topics Grades 4 and 5</vt:lpstr>
      <vt:lpstr>School Psychological Services-Preschool</vt:lpstr>
      <vt:lpstr>School Psychological Services  K-5</vt:lpstr>
      <vt:lpstr>Contact Information</vt:lpstr>
    </vt:vector>
  </TitlesOfParts>
  <Company>Monroe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Michaela McCabe,     School Psychologist  Traci Sacco,     School Counselor</dc:title>
  <dc:creator>Tech Dept</dc:creator>
  <cp:lastModifiedBy>Tech Dept</cp:lastModifiedBy>
  <cp:revision>55</cp:revision>
  <dcterms:created xsi:type="dcterms:W3CDTF">2014-10-02T14:18:23Z</dcterms:created>
  <dcterms:modified xsi:type="dcterms:W3CDTF">2014-10-14T14:35:28Z</dcterms:modified>
</cp:coreProperties>
</file>